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9" r:id="rId1"/>
  </p:sldMasterIdLst>
  <p:notesMasterIdLst>
    <p:notesMasterId r:id="rId5"/>
  </p:notesMasterIdLst>
  <p:sldIdLst>
    <p:sldId id="449" r:id="rId2"/>
    <p:sldId id="451" r:id="rId3"/>
    <p:sldId id="450" r:id="rId4"/>
  </p:sldIdLst>
  <p:sldSz cx="9144000" cy="6858000" type="screen4x3"/>
  <p:notesSz cx="6788150" cy="9923463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42D0C"/>
    <a:srgbClr val="FFFF99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9283" autoAdjust="0"/>
  </p:normalViewPr>
  <p:slideViewPr>
    <p:cSldViewPr>
      <p:cViewPr>
        <p:scale>
          <a:sx n="69" d="100"/>
          <a:sy n="69" d="100"/>
        </p:scale>
        <p:origin x="-1416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4294" y="0"/>
            <a:ext cx="2942271" cy="496729"/>
          </a:xfrm>
          <a:prstGeom prst="rect">
            <a:avLst/>
          </a:prstGeom>
        </p:spPr>
        <p:txBody>
          <a:bodyPr vert="horz" lIns="91340" tIns="45669" rIns="91340" bIns="4566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20BE34A8-C1DC-4953-A567-DEDE6B22716B}" type="datetimeFigureOut">
              <a:rPr lang="ru-RU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4400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40" tIns="45669" rIns="91340" bIns="45669" rtlCol="0" anchor="ctr"/>
          <a:lstStyle/>
          <a:p>
            <a:pPr lv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8498" y="4713369"/>
            <a:ext cx="5431154" cy="4465796"/>
          </a:xfrm>
          <a:prstGeom prst="rect">
            <a:avLst/>
          </a:prstGeom>
        </p:spPr>
        <p:txBody>
          <a:bodyPr vert="horz" lIns="91340" tIns="45669" rIns="91340" bIns="45669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5149"/>
            <a:ext cx="2942271" cy="496728"/>
          </a:xfrm>
          <a:prstGeom prst="rect">
            <a:avLst/>
          </a:prstGeom>
        </p:spPr>
        <p:txBody>
          <a:bodyPr vert="horz" lIns="91340" tIns="45669" rIns="91340" bIns="4566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4294" y="9425149"/>
            <a:ext cx="2942271" cy="496728"/>
          </a:xfrm>
          <a:prstGeom prst="rect">
            <a:avLst/>
          </a:prstGeom>
        </p:spPr>
        <p:txBody>
          <a:bodyPr vert="horz" wrap="square" lIns="91340" tIns="45669" rIns="91340" bIns="4566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cs typeface="Arial" charset="0"/>
              </a:defRPr>
            </a:lvl1pPr>
          </a:lstStyle>
          <a:p>
            <a:pPr>
              <a:defRPr/>
            </a:pPr>
            <a:fld id="{E6D080FB-AD25-480C-956B-CDCCCF510801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40085209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D7C912B-5D6A-4557-BF6B-4558BB7FDF8D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00111B6-BDFB-42D1-A9C8-66169AE8741E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CAB1B46-F798-41B6-AF87-70F6552F04B0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C56D5-34CD-4629-BA5A-D7DA74F28AD3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945DAA5-A8B5-4082-B365-4838D2CB10DD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65F579-41ED-4E07-AC67-60906C7078BC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947612A-A150-4EB8-B4D6-D415FA982540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BA1D6C5-4B1A-4D7E-823E-FD288DAF1251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05C5949-05E4-4733-91B5-8ADB0F674906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F92196-659F-4FA6-B048-D74EB123598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3C1C8-FFBC-45F0-8FDC-3AAE2389FDED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99C9C9-7205-42EC-966E-F34229AE2FB8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79866F7-81AC-46FB-B1D1-8B7440196747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157E6BE-2E5B-4EC0-9FF6-34D4AF7119DB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E9C6AC5-8B41-4F8C-B8C7-BD3BF5BF5E8F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2DA3C39-2FD9-4BB0-8B21-5DC44CAFC22F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DCA219F-DB4C-4F3B-A46A-B6BD35E1FFAF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803A6D9-475A-4197-BE3B-A370F27AD2B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8DBB93-D729-477C-BA89-0C52372AB63A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B5D3C52-0351-4DA9-89EA-C3FC2B821E2D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56C0F06-04AD-473F-AFC3-A2B56BF28EDF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52D02B-2229-4FC4-BA0C-E63E3C8BAB84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E6252FF-06D0-418D-A192-68069B990962}" type="datetime1">
              <a:rPr lang="ru-RU" smtClean="0"/>
              <a:pPr>
                <a:defRPr/>
              </a:pPr>
              <a:t>29.06.2016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7AAB477-88F3-48FB-98F9-0D8A8A05C83A}" type="slidenum">
              <a:rPr lang="ru-RU" altLang="ru-RU" smtClean="0"/>
              <a:pPr>
                <a:defRPr/>
              </a:pPr>
              <a:t>‹#›</a:t>
            </a:fld>
            <a:endParaRPr lang="ru-RU" alt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721" r:id="rId2"/>
    <p:sldLayoutId id="2147483722" r:id="rId3"/>
    <p:sldLayoutId id="2147483723" r:id="rId4"/>
    <p:sldLayoutId id="2147483724" r:id="rId5"/>
    <p:sldLayoutId id="2147483725" r:id="rId6"/>
    <p:sldLayoutId id="2147483726" r:id="rId7"/>
    <p:sldLayoutId id="2147483727" r:id="rId8"/>
    <p:sldLayoutId id="2147483728" r:id="rId9"/>
    <p:sldLayoutId id="2147483729" r:id="rId10"/>
    <p:sldLayoutId id="214748373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0" y="116632"/>
            <a:ext cx="9144000" cy="6624736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0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0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49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4900" b="1" i="1" dirty="0" smtClean="0"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>Уважаемые родители!</a:t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+mn-lt"/>
                <a:cs typeface="Arial" pitchFamily="34" charset="0"/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Для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переоформления права на получение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основной и дополнительной компенсации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за детские сады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Вы </a:t>
            </a:r>
            <a:r>
              <a:rPr lang="ru-RU" sz="4000" dirty="0">
                <a:solidFill>
                  <a:schemeClr val="accent1">
                    <a:lumMod val="50000"/>
                  </a:schemeClr>
                </a:solidFill>
              </a:rPr>
              <a:t>можете </a:t>
            </a:r>
            <a:r>
              <a:rPr lang="ru-RU" sz="4000" b="1" dirty="0">
                <a:solidFill>
                  <a:srgbClr val="C00000"/>
                </a:solidFill>
              </a:rPr>
              <a:t>подать заявление </a:t>
            </a:r>
            <a:r>
              <a:rPr lang="ru-RU" sz="4000" b="1" dirty="0" smtClean="0">
                <a:solidFill>
                  <a:srgbClr val="C00000"/>
                </a:solidFill>
              </a:rPr>
              <a:t>электронно </a:t>
            </a:r>
            <a: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  <a:t>на </a:t>
            </a:r>
            <a:br>
              <a:rPr lang="ru-RU" sz="40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Портале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государственных и муниципальных услуг Республики Татарстан 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uslugi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>
                <a:solidFill>
                  <a:schemeClr val="accent1">
                    <a:lumMod val="50000"/>
                  </a:schemeClr>
                </a:solidFill>
              </a:rPr>
              <a:t>tatarstan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.</a:t>
            </a:r>
            <a:r>
              <a:rPr lang="en-US" sz="4000" b="1" dirty="0" smtClean="0">
                <a:solidFill>
                  <a:schemeClr val="accent1">
                    <a:lumMod val="50000"/>
                  </a:schemeClr>
                </a:solidFill>
              </a:rPr>
              <a:t>ru</a:t>
            </a:r>
            <a:r>
              <a:rPr lang="ru-RU" dirty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dirty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  <a:t/>
            </a:r>
            <a:br>
              <a:rPr lang="ru-RU" sz="4900" dirty="0" smtClean="0">
                <a:solidFill>
                  <a:schemeClr val="accent1">
                    <a:lumMod val="50000"/>
                  </a:schemeClr>
                </a:solidFill>
              </a:rPr>
            </a:br>
            <a: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b="1" dirty="0" smtClean="0">
                <a:solidFill>
                  <a:schemeClr val="accent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br>
              <a:rPr lang="ru-RU" sz="2700" b="1" i="1" dirty="0" smtClean="0">
                <a:latin typeface="Arial" pitchFamily="34" charset="0"/>
                <a:cs typeface="Arial" pitchFamily="34" charset="0"/>
              </a:rPr>
            </a:br>
            <a:r>
              <a:rPr lang="ru-RU" sz="27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i="1" dirty="0" smtClean="0"/>
              <a:t/>
            </a:r>
            <a:br>
              <a:rPr lang="ru-RU" i="1" dirty="0" smtClean="0"/>
            </a:br>
            <a:endParaRPr lang="ru-RU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2070" y="3573016"/>
            <a:ext cx="8079859" cy="23042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Прямоугольник 1"/>
          <p:cNvSpPr/>
          <p:nvPr/>
        </p:nvSpPr>
        <p:spPr>
          <a:xfrm>
            <a:off x="251520" y="764704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Для подачи электронного заявления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необходимо зарегистрировать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личный кабинет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на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Российской Федерации </a:t>
            </a:r>
            <a:r>
              <a:rPr lang="en-US" sz="4800" b="1" dirty="0">
                <a:solidFill>
                  <a:srgbClr val="C00000"/>
                </a:solidFill>
                <a:latin typeface="+mn-lt"/>
              </a:rPr>
              <a:t>gosuslugi</a:t>
            </a:r>
            <a:r>
              <a:rPr lang="ru-RU" sz="4800" b="1" dirty="0">
                <a:solidFill>
                  <a:srgbClr val="C00000"/>
                </a:solidFill>
                <a:latin typeface="+mn-lt"/>
              </a:rPr>
              <a:t>.</a:t>
            </a:r>
            <a:r>
              <a:rPr lang="en-US" sz="4800" b="1" dirty="0" smtClean="0">
                <a:solidFill>
                  <a:srgbClr val="C00000"/>
                </a:solidFill>
                <a:latin typeface="+mn-lt"/>
              </a:rPr>
              <a:t>ru</a:t>
            </a:r>
            <a:endParaRPr lang="ru-RU" sz="4800" b="1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39244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339686" y="1595364"/>
            <a:ext cx="441063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00000"/>
                </a:solidFill>
                <a:latin typeface="+mn-lt"/>
              </a:rPr>
              <a:t>u</a:t>
            </a:r>
            <a:r>
              <a:rPr lang="en-US" sz="4000" b="1" dirty="0" smtClean="0">
                <a:solidFill>
                  <a:srgbClr val="C00000"/>
                </a:solidFill>
                <a:latin typeface="+mn-lt"/>
              </a:rPr>
              <a:t>slugi.tatarstan.ru</a:t>
            </a:r>
            <a:endParaRPr lang="ru-RU" sz="40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24524" y="63495"/>
            <a:ext cx="864096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Подавайте заявление на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Портале госуслуг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Республики Татарстан и 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Вы получите 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услугу </a:t>
            </a:r>
            <a:endParaRPr lang="ru-RU" sz="3200" b="1" dirty="0" smtClean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lvl="0" algn="ctr"/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«</a:t>
            </a: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 выходя из дома</a:t>
            </a:r>
            <a:r>
              <a:rPr lang="ru-RU" sz="3200" b="1" dirty="0" smtClean="0">
                <a:solidFill>
                  <a:schemeClr val="accent1">
                    <a:lumMod val="50000"/>
                  </a:schemeClr>
                </a:solidFill>
                <a:latin typeface="+mn-lt"/>
              </a:rPr>
              <a:t>» </a:t>
            </a:r>
            <a:endParaRPr lang="ru-RU" sz="3200" b="1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2303250"/>
            <a:ext cx="5616624" cy="4366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5672" y="2996952"/>
            <a:ext cx="2981325" cy="109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8432" y="4797152"/>
            <a:ext cx="3055806" cy="11300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Прямая со стрелкой 14"/>
          <p:cNvCxnSpPr>
            <a:stCxn id="8" idx="1"/>
          </p:cNvCxnSpPr>
          <p:nvPr/>
        </p:nvCxnSpPr>
        <p:spPr>
          <a:xfrm flipH="1">
            <a:off x="1403648" y="3544640"/>
            <a:ext cx="4442024" cy="2116608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H="1">
            <a:off x="2771800" y="5661248"/>
            <a:ext cx="3036632" cy="0"/>
          </a:xfrm>
          <a:prstGeom prst="straightConnector1">
            <a:avLst/>
          </a:prstGeom>
          <a:ln w="28575">
            <a:solidFill>
              <a:srgbClr val="C00000"/>
            </a:solidFill>
            <a:prstDash val="lgDash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1039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19104</TotalTime>
  <Words>34</Words>
  <Application>Microsoft Office PowerPoint</Application>
  <PresentationFormat>Экран (4:3)</PresentationFormat>
  <Paragraphs>5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       Уважаемые родители!  Для переоформления права на получение основной и дополнительной компенсации  за детские сады  Вы можете подать заявление электронно на  Портале государственных и муниципальных услуг Республики Татарстан uslugi.tatarstan.ru              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Мониторинг результатов работы субъектов Российской Федерации по снижению неформальной занятости</dc:title>
  <dc:creator>Malina</dc:creator>
  <cp:lastModifiedBy>Admin</cp:lastModifiedBy>
  <cp:revision>1451</cp:revision>
  <dcterms:modified xsi:type="dcterms:W3CDTF">2016-06-29T10:25:44Z</dcterms:modified>
</cp:coreProperties>
</file>